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8.jpg" ContentType="image/jpeg"/>
  <Override PartName="/ppt/notesSlides/notesSlide8.xml" ContentType="application/vnd.openxmlformats-officedocument.presentationml.notesSlide+xml"/>
  <Override PartName="/ppt/media/image10.jpg" ContentType="image/jpeg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57" r:id="rId4"/>
    <p:sldId id="268" r:id="rId5"/>
    <p:sldId id="258" r:id="rId6"/>
    <p:sldId id="259" r:id="rId7"/>
    <p:sldId id="260" r:id="rId8"/>
    <p:sldId id="261" r:id="rId9"/>
    <p:sldId id="264" r:id="rId10"/>
    <p:sldId id="267" r:id="rId11"/>
    <p:sldId id="265" r:id="rId12"/>
    <p:sldId id="263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8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5ada25ca5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sp>
        <p:nvSpPr>
          <p:cNvPr id="97" name="Google Shape;97;g3c5ada25ca5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c5ada25ca5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sp>
        <p:nvSpPr>
          <p:cNvPr id="106" name="Google Shape;106;g3c5ada25ca5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2CBEBCCD-13B8-CEA6-5BC7-3964AD530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c5ada25ca5_1_54:notes">
            <a:extLst>
              <a:ext uri="{FF2B5EF4-FFF2-40B4-BE49-F238E27FC236}">
                <a16:creationId xmlns:a16="http://schemas.microsoft.com/office/drawing/2014/main" id="{1133BA49-515F-377F-DD7B-21F33CF12F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sp>
        <p:nvSpPr>
          <p:cNvPr id="106" name="Google Shape;106;g3c5ada25ca5_1_54:notes">
            <a:extLst>
              <a:ext uri="{FF2B5EF4-FFF2-40B4-BE49-F238E27FC236}">
                <a16:creationId xmlns:a16="http://schemas.microsoft.com/office/drawing/2014/main" id="{4E0AAE7F-7F52-4F28-AEA7-8D1A3204EF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308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sp>
        <p:nvSpPr>
          <p:cNvPr id="113" name="Google Shape;113;g3c5ada25ca5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c5ada25ca5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sp>
        <p:nvSpPr>
          <p:cNvPr id="121" name="Google Shape;121;g3c5ada25ca5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c5ada25ca5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sp>
        <p:nvSpPr>
          <p:cNvPr id="129" name="Google Shape;129;g3c5ada25ca5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c5ada25ca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sp>
        <p:nvSpPr>
          <p:cNvPr id="136" name="Google Shape;136;g3c5ada25ca5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86FAEEDC-9478-63D3-7185-0EA05D1D2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c5ada25ca5_1_74:notes">
            <a:extLst>
              <a:ext uri="{FF2B5EF4-FFF2-40B4-BE49-F238E27FC236}">
                <a16:creationId xmlns:a16="http://schemas.microsoft.com/office/drawing/2014/main" id="{B460F55E-3DCE-96E8-79B4-0CCDDF7ECF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sp>
        <p:nvSpPr>
          <p:cNvPr id="129" name="Google Shape;129;g3c5ada25ca5_1_74:notes">
            <a:extLst>
              <a:ext uri="{FF2B5EF4-FFF2-40B4-BE49-F238E27FC236}">
                <a16:creationId xmlns:a16="http://schemas.microsoft.com/office/drawing/2014/main" id="{3A0D7BE3-D35A-F86D-0671-AB9F1F430E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73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c5ada25ca5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sp>
        <p:nvSpPr>
          <p:cNvPr id="153" name="Google Shape;153;g3c5ada25ca5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://www.sistemadeadmisionescolar.c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 title="Primer Fondo PPT-2 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/>
          <p:nvPr/>
        </p:nvSpPr>
        <p:spPr>
          <a:xfrm>
            <a:off x="628650" y="1831281"/>
            <a:ext cx="78867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3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Sistema de Admisión Escolar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3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Documento para reunión de apoderados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2162175" y="2525416"/>
            <a:ext cx="48198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 algn="ctr">
              <a:lnSpc>
                <a:spcPct val="90000"/>
              </a:lnSpc>
              <a:buSzPts val="1100"/>
            </a:pPr>
            <a:r>
              <a:rPr lang="es-419" sz="1100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Sistema de Admisión Escolar</a:t>
            </a:r>
            <a:endParaRPr sz="11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5"/>
          <p:cNvSpPr txBox="1"/>
          <p:nvPr/>
        </p:nvSpPr>
        <p:spPr>
          <a:xfrm>
            <a:off x="3007519" y="1502669"/>
            <a:ext cx="29910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47500" lnSpcReduction="20000"/>
          </a:bodyPr>
          <a:lstStyle/>
          <a:p>
            <a:pPr lvl="0" algn="ctr">
              <a:lnSpc>
                <a:spcPct val="90000"/>
              </a:lnSpc>
              <a:buClr>
                <a:srgbClr val="FFFFFF"/>
              </a:buClr>
              <a:buSzPct val="100000"/>
            </a:pPr>
            <a:r>
              <a:rPr lang="es-ES" sz="2400">
                <a:solidFill>
                  <a:schemeClr val="bg1"/>
                </a:solidFill>
              </a:rPr>
              <a:t>Postulación 2026 – admisión 2027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5F8F77-A07F-B856-3476-A0F463D73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486" y="2784916"/>
            <a:ext cx="4309066" cy="20047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CE40E3-4644-96FB-5052-159CE96FF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0"/>
            <a:ext cx="46901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88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2" title="Cierre PPT-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5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6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6"/>
          <p:cNvSpPr txBox="1"/>
          <p:nvPr/>
        </p:nvSpPr>
        <p:spPr>
          <a:xfrm>
            <a:off x="628657" y="1770366"/>
            <a:ext cx="4106729" cy="26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12700" marR="5080" algn="just">
              <a:lnSpc>
                <a:spcPct val="100299"/>
              </a:lnSpc>
              <a:spcBef>
                <a:spcPts val="95"/>
              </a:spcBef>
            </a:pPr>
            <a:r>
              <a:rPr lang="es-ES" sz="1600" spc="75" dirty="0"/>
              <a:t>Es</a:t>
            </a:r>
            <a:r>
              <a:rPr lang="es-ES" sz="1600" spc="-60" dirty="0"/>
              <a:t> </a:t>
            </a:r>
            <a:r>
              <a:rPr lang="es-ES" sz="1600" dirty="0"/>
              <a:t>un</a:t>
            </a:r>
            <a:r>
              <a:rPr lang="es-ES" sz="1600" spc="-55" dirty="0"/>
              <a:t> </a:t>
            </a:r>
            <a:r>
              <a:rPr lang="es-ES" sz="1600" dirty="0"/>
              <a:t>sistema</a:t>
            </a:r>
            <a:r>
              <a:rPr lang="es-ES" sz="1600" spc="-80" dirty="0"/>
              <a:t> </a:t>
            </a:r>
            <a:r>
              <a:rPr lang="es-ES" sz="1600" spc="-45" dirty="0"/>
              <a:t>centralizado</a:t>
            </a:r>
            <a:r>
              <a:rPr lang="es-ES" sz="1600" spc="-90" dirty="0"/>
              <a:t> </a:t>
            </a:r>
            <a:r>
              <a:rPr lang="es-ES" sz="1600" spc="-20" dirty="0"/>
              <a:t>de</a:t>
            </a:r>
            <a:r>
              <a:rPr lang="es-ES" sz="1600" spc="-114" dirty="0"/>
              <a:t> </a:t>
            </a:r>
            <a:r>
              <a:rPr lang="es-ES" sz="1600" spc="-10" dirty="0"/>
              <a:t>postulación</a:t>
            </a:r>
            <a:r>
              <a:rPr lang="es-ES" sz="1600" spc="-80" dirty="0"/>
              <a:t> </a:t>
            </a:r>
            <a:r>
              <a:rPr lang="es-ES" sz="1600" spc="-10" dirty="0"/>
              <a:t>que</a:t>
            </a:r>
            <a:r>
              <a:rPr lang="es-ES" sz="1600" spc="-85" dirty="0"/>
              <a:t> </a:t>
            </a:r>
            <a:r>
              <a:rPr lang="es-ES" sz="1600" spc="50" dirty="0"/>
              <a:t>se </a:t>
            </a:r>
            <a:r>
              <a:rPr lang="es-ES" sz="1600" dirty="0"/>
              <a:t>realiza</a:t>
            </a:r>
            <a:r>
              <a:rPr lang="es-ES" sz="1600" spc="105" dirty="0"/>
              <a:t> </a:t>
            </a:r>
            <a:r>
              <a:rPr lang="es-ES" sz="1600" dirty="0"/>
              <a:t>a</a:t>
            </a:r>
            <a:r>
              <a:rPr lang="es-ES" sz="1600" spc="80" dirty="0"/>
              <a:t> </a:t>
            </a:r>
            <a:r>
              <a:rPr lang="es-ES" sz="1600" dirty="0"/>
              <a:t>través</a:t>
            </a:r>
            <a:r>
              <a:rPr lang="es-ES" sz="1600" spc="80" dirty="0"/>
              <a:t> </a:t>
            </a:r>
            <a:r>
              <a:rPr lang="es-ES" sz="1600" dirty="0"/>
              <a:t>de</a:t>
            </a:r>
            <a:r>
              <a:rPr lang="es-ES" sz="1600" spc="55" dirty="0"/>
              <a:t> </a:t>
            </a:r>
            <a:r>
              <a:rPr lang="es-ES" sz="1600" dirty="0"/>
              <a:t>una</a:t>
            </a:r>
            <a:r>
              <a:rPr lang="es-ES" sz="1600" spc="60" dirty="0"/>
              <a:t> </a:t>
            </a:r>
            <a:r>
              <a:rPr lang="es-ES" sz="1600" dirty="0"/>
              <a:t>plataforma</a:t>
            </a:r>
            <a:r>
              <a:rPr lang="es-ES" sz="1600" spc="110" dirty="0"/>
              <a:t> </a:t>
            </a:r>
            <a:r>
              <a:rPr lang="es-ES" sz="1600" dirty="0"/>
              <a:t>web,</a:t>
            </a:r>
            <a:r>
              <a:rPr lang="es-ES" sz="1600" spc="60" dirty="0"/>
              <a:t> </a:t>
            </a:r>
            <a:r>
              <a:rPr lang="es-ES" sz="1600" spc="-10" dirty="0"/>
              <a:t>donde </a:t>
            </a:r>
            <a:r>
              <a:rPr lang="es-ES" sz="1600" dirty="0"/>
              <a:t>cada</a:t>
            </a:r>
            <a:r>
              <a:rPr lang="es-ES" sz="1600" spc="-25" dirty="0"/>
              <a:t> </a:t>
            </a:r>
            <a:r>
              <a:rPr lang="es-ES" sz="1600" spc="-50" dirty="0"/>
              <a:t>familia</a:t>
            </a:r>
            <a:r>
              <a:rPr lang="es-ES" sz="1600" spc="-40" dirty="0"/>
              <a:t> encontrará</a:t>
            </a:r>
            <a:r>
              <a:rPr lang="es-ES" sz="1600" dirty="0"/>
              <a:t> </a:t>
            </a:r>
            <a:r>
              <a:rPr lang="es-ES" sz="1600" spc="-30" dirty="0"/>
              <a:t>información</a:t>
            </a:r>
            <a:r>
              <a:rPr lang="es-ES" sz="1600" spc="-65" dirty="0"/>
              <a:t> </a:t>
            </a:r>
            <a:r>
              <a:rPr lang="es-ES" sz="1600" dirty="0"/>
              <a:t>de</a:t>
            </a:r>
            <a:r>
              <a:rPr lang="es-ES" sz="1600" spc="-55" dirty="0"/>
              <a:t> </a:t>
            </a:r>
            <a:r>
              <a:rPr lang="es-ES" sz="1600" dirty="0"/>
              <a:t>todos</a:t>
            </a:r>
            <a:r>
              <a:rPr lang="es-ES" sz="1600" spc="-55" dirty="0"/>
              <a:t> </a:t>
            </a:r>
            <a:r>
              <a:rPr lang="es-ES" sz="1600" spc="-25" dirty="0"/>
              <a:t>los </a:t>
            </a:r>
            <a:r>
              <a:rPr lang="es-ES" sz="1600" dirty="0"/>
              <a:t>colegios</a:t>
            </a:r>
            <a:r>
              <a:rPr lang="es-ES" sz="1600" spc="5" dirty="0"/>
              <a:t>  </a:t>
            </a:r>
            <a:r>
              <a:rPr lang="es-ES" sz="1600" dirty="0"/>
              <a:t>a</a:t>
            </a:r>
            <a:r>
              <a:rPr lang="es-ES" sz="1600" spc="5" dirty="0"/>
              <a:t>  </a:t>
            </a:r>
            <a:r>
              <a:rPr lang="es-ES" sz="1600" dirty="0"/>
              <a:t>los</a:t>
            </a:r>
            <a:r>
              <a:rPr lang="es-ES" sz="1600" spc="5" dirty="0"/>
              <a:t>  </a:t>
            </a:r>
            <a:r>
              <a:rPr lang="es-ES" sz="1600" dirty="0"/>
              <a:t>que</a:t>
            </a:r>
            <a:r>
              <a:rPr lang="es-ES" sz="1600" spc="-5" dirty="0"/>
              <a:t>  </a:t>
            </a:r>
            <a:r>
              <a:rPr lang="es-ES" sz="1600" dirty="0"/>
              <a:t>podría</a:t>
            </a:r>
            <a:r>
              <a:rPr lang="es-ES" sz="1600" spc="-10" dirty="0"/>
              <a:t>  </a:t>
            </a:r>
            <a:r>
              <a:rPr lang="es-ES" sz="1600" dirty="0"/>
              <a:t>postular.  </a:t>
            </a:r>
            <a:r>
              <a:rPr lang="es-ES" sz="1600" spc="65" dirty="0"/>
              <a:t>Con</a:t>
            </a:r>
            <a:r>
              <a:rPr lang="es-ES" sz="1600" spc="-10" dirty="0"/>
              <a:t>  </a:t>
            </a:r>
            <a:r>
              <a:rPr lang="es-ES" sz="1600" spc="-25" dirty="0"/>
              <a:t>esa </a:t>
            </a:r>
            <a:r>
              <a:rPr lang="es-ES" sz="1600" spc="-10" dirty="0"/>
              <a:t>información,</a:t>
            </a:r>
            <a:r>
              <a:rPr lang="es-ES" sz="1600" spc="170" dirty="0"/>
              <a:t> </a:t>
            </a:r>
            <a:r>
              <a:rPr lang="es-ES" sz="1600" dirty="0"/>
              <a:t>las</a:t>
            </a:r>
            <a:r>
              <a:rPr lang="es-ES" sz="1600" spc="170" dirty="0"/>
              <a:t> </a:t>
            </a:r>
            <a:r>
              <a:rPr lang="es-ES" sz="1600" dirty="0"/>
              <a:t>y</a:t>
            </a:r>
            <a:r>
              <a:rPr lang="es-ES" sz="1600" spc="175" dirty="0"/>
              <a:t> </a:t>
            </a:r>
            <a:r>
              <a:rPr lang="es-ES" sz="1600" dirty="0"/>
              <a:t>los</a:t>
            </a:r>
            <a:r>
              <a:rPr lang="es-ES" sz="1600" spc="190" dirty="0"/>
              <a:t> </a:t>
            </a:r>
            <a:r>
              <a:rPr lang="es-ES" sz="1600" dirty="0"/>
              <a:t>apoderados</a:t>
            </a:r>
            <a:r>
              <a:rPr lang="es-ES" sz="1600" spc="204" dirty="0"/>
              <a:t> </a:t>
            </a:r>
            <a:r>
              <a:rPr lang="es-ES" sz="1600" dirty="0"/>
              <a:t>postulan,</a:t>
            </a:r>
            <a:r>
              <a:rPr lang="es-ES" sz="1600" spc="150" dirty="0"/>
              <a:t> </a:t>
            </a:r>
            <a:r>
              <a:rPr lang="es-ES" sz="1600" spc="-25" dirty="0"/>
              <a:t>en </a:t>
            </a:r>
            <a:r>
              <a:rPr lang="es-ES" sz="1600" dirty="0"/>
              <a:t>orden</a:t>
            </a:r>
            <a:r>
              <a:rPr lang="es-ES" sz="1600" spc="45" dirty="0"/>
              <a:t> </a:t>
            </a:r>
            <a:r>
              <a:rPr lang="es-ES" sz="1600" dirty="0"/>
              <a:t>de</a:t>
            </a:r>
            <a:r>
              <a:rPr lang="es-ES" sz="1600" spc="15" dirty="0"/>
              <a:t> </a:t>
            </a:r>
            <a:r>
              <a:rPr lang="es-ES" sz="1600" spc="-45" dirty="0"/>
              <a:t>preferencia,</a:t>
            </a:r>
            <a:r>
              <a:rPr lang="es-ES" sz="1600" spc="40" dirty="0"/>
              <a:t> </a:t>
            </a:r>
            <a:r>
              <a:rPr lang="es-ES" sz="1600" dirty="0"/>
              <a:t>a</a:t>
            </a:r>
            <a:r>
              <a:rPr lang="es-ES" sz="1600" spc="55" dirty="0"/>
              <a:t> </a:t>
            </a:r>
            <a:r>
              <a:rPr lang="es-ES" sz="1600" dirty="0"/>
              <a:t>los</a:t>
            </a:r>
            <a:r>
              <a:rPr lang="es-ES" sz="1600" spc="75" dirty="0"/>
              <a:t> </a:t>
            </a:r>
            <a:r>
              <a:rPr lang="es-ES" sz="1600" dirty="0"/>
              <a:t>establecimientos</a:t>
            </a:r>
            <a:r>
              <a:rPr lang="es-ES" sz="1600" spc="85" dirty="0"/>
              <a:t> </a:t>
            </a:r>
            <a:r>
              <a:rPr lang="es-ES" sz="1600" spc="-25" dirty="0"/>
              <a:t>de </a:t>
            </a:r>
            <a:r>
              <a:rPr lang="es-ES" sz="1600" spc="85" dirty="0"/>
              <a:t>su</a:t>
            </a:r>
            <a:r>
              <a:rPr lang="es-ES" sz="1600" spc="-210" dirty="0"/>
              <a:t> </a:t>
            </a:r>
            <a:r>
              <a:rPr lang="es-ES" sz="1600" spc="-10" dirty="0"/>
              <a:t>elección.</a:t>
            </a:r>
          </a:p>
          <a:p>
            <a:pPr>
              <a:spcBef>
                <a:spcPts val="110"/>
              </a:spcBef>
            </a:pPr>
            <a:endParaRPr lang="es-ES" sz="1600" spc="-10" dirty="0"/>
          </a:p>
          <a:p>
            <a:pPr marL="12700" marR="8255" algn="just">
              <a:lnSpc>
                <a:spcPct val="99700"/>
              </a:lnSpc>
            </a:pPr>
            <a:r>
              <a:rPr lang="es-ES" sz="1600" dirty="0"/>
              <a:t>Las</a:t>
            </a:r>
            <a:r>
              <a:rPr lang="es-ES" sz="1600" spc="170" dirty="0"/>
              <a:t> </a:t>
            </a:r>
            <a:r>
              <a:rPr lang="es-ES" sz="1600" dirty="0"/>
              <a:t>postulaciones</a:t>
            </a:r>
            <a:r>
              <a:rPr lang="es-ES" sz="1600" spc="145" dirty="0"/>
              <a:t> </a:t>
            </a:r>
            <a:r>
              <a:rPr lang="es-ES" sz="1600" dirty="0"/>
              <a:t>a</a:t>
            </a:r>
            <a:r>
              <a:rPr lang="es-ES" sz="1600" spc="165" dirty="0"/>
              <a:t> </a:t>
            </a:r>
            <a:r>
              <a:rPr lang="es-ES" sz="1600" dirty="0"/>
              <a:t>través</a:t>
            </a:r>
            <a:r>
              <a:rPr lang="es-ES" sz="1600" spc="175" dirty="0"/>
              <a:t> </a:t>
            </a:r>
            <a:r>
              <a:rPr lang="es-ES" sz="1600" dirty="0"/>
              <a:t>de</a:t>
            </a:r>
            <a:r>
              <a:rPr lang="es-ES" sz="1600" spc="125" dirty="0"/>
              <a:t> </a:t>
            </a:r>
            <a:r>
              <a:rPr lang="es-ES" sz="1600" dirty="0"/>
              <a:t>la</a:t>
            </a:r>
            <a:r>
              <a:rPr lang="es-ES" sz="1600" spc="175" dirty="0"/>
              <a:t> </a:t>
            </a:r>
            <a:r>
              <a:rPr lang="es-ES" sz="1600" spc="-10" dirty="0"/>
              <a:t>plataforma</a:t>
            </a:r>
            <a:r>
              <a:rPr lang="es-ES" sz="1600" spc="185" dirty="0"/>
              <a:t> </a:t>
            </a:r>
            <a:r>
              <a:rPr lang="es-ES" sz="1600" spc="50" dirty="0"/>
              <a:t>se </a:t>
            </a:r>
            <a:r>
              <a:rPr lang="es-ES" sz="1600" spc="-40" dirty="0"/>
              <a:t>realizan</a:t>
            </a:r>
            <a:r>
              <a:rPr lang="es-ES" sz="1600" spc="-45" dirty="0"/>
              <a:t> </a:t>
            </a:r>
            <a:r>
              <a:rPr lang="es-ES" sz="1600" spc="-10" dirty="0"/>
              <a:t>para</a:t>
            </a:r>
            <a:r>
              <a:rPr lang="es-ES" sz="1600" spc="-75" dirty="0"/>
              <a:t> </a:t>
            </a:r>
            <a:r>
              <a:rPr lang="es-ES" sz="1600" dirty="0"/>
              <a:t>el</a:t>
            </a:r>
            <a:r>
              <a:rPr lang="es-ES" sz="1600" spc="-90" dirty="0"/>
              <a:t> </a:t>
            </a:r>
            <a:r>
              <a:rPr lang="es-ES" sz="1600" dirty="0"/>
              <a:t>año</a:t>
            </a:r>
            <a:r>
              <a:rPr lang="es-ES" sz="1600" spc="-60" dirty="0"/>
              <a:t> </a:t>
            </a:r>
            <a:r>
              <a:rPr lang="es-ES" sz="1600" dirty="0"/>
              <a:t>escolar</a:t>
            </a:r>
            <a:r>
              <a:rPr lang="es-ES" sz="1600" spc="-45" dirty="0"/>
              <a:t> siguiente,</a:t>
            </a:r>
            <a:r>
              <a:rPr lang="es-ES" sz="1600" spc="-20" dirty="0"/>
              <a:t> </a:t>
            </a:r>
            <a:r>
              <a:rPr lang="es-ES" sz="1600" dirty="0"/>
              <a:t>al</a:t>
            </a:r>
            <a:r>
              <a:rPr lang="es-ES" sz="1600" spc="-70" dirty="0"/>
              <a:t> </a:t>
            </a:r>
            <a:r>
              <a:rPr lang="es-ES" sz="1600" spc="-10" dirty="0"/>
              <a:t>ingresar </a:t>
            </a:r>
            <a:r>
              <a:rPr lang="es-ES" sz="1600" dirty="0"/>
              <a:t>a</a:t>
            </a:r>
            <a:r>
              <a:rPr lang="es-ES" sz="1600" spc="20" dirty="0"/>
              <a:t>  </a:t>
            </a:r>
            <a:r>
              <a:rPr lang="es-ES" sz="1600" u="sng" spc="-3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4"/>
              </a:rPr>
              <a:t>www.sistemadeadmisionescolar.cl</a:t>
            </a:r>
            <a:r>
              <a:rPr lang="es-ES" sz="1600" spc="-40" dirty="0">
                <a:solidFill>
                  <a:srgbClr val="467885"/>
                </a:solidFill>
              </a:rPr>
              <a:t> </a:t>
            </a:r>
            <a:r>
              <a:rPr lang="es-ES" sz="1600" spc="-55" dirty="0"/>
              <a:t>entre</a:t>
            </a:r>
            <a:r>
              <a:rPr lang="es-ES" sz="1600" spc="50" dirty="0"/>
              <a:t> </a:t>
            </a:r>
            <a:r>
              <a:rPr lang="es-ES" sz="1600" dirty="0"/>
              <a:t>el</a:t>
            </a:r>
            <a:r>
              <a:rPr lang="es-ES" sz="1600" spc="-15" dirty="0"/>
              <a:t> 4</a:t>
            </a:r>
            <a:r>
              <a:rPr lang="es-ES" sz="1600" spc="20" dirty="0"/>
              <a:t> </a:t>
            </a:r>
            <a:r>
              <a:rPr lang="es-ES" sz="1600" spc="-50" dirty="0"/>
              <a:t>y el</a:t>
            </a:r>
            <a:r>
              <a:rPr lang="es-ES" sz="1600" spc="-200" dirty="0"/>
              <a:t>  </a:t>
            </a:r>
            <a:r>
              <a:rPr lang="es-ES" sz="1600" dirty="0"/>
              <a:t>27</a:t>
            </a:r>
            <a:r>
              <a:rPr lang="es-ES" sz="1600" spc="-180" dirty="0"/>
              <a:t> </a:t>
            </a:r>
            <a:r>
              <a:rPr lang="es-ES" sz="1600" dirty="0"/>
              <a:t>de</a:t>
            </a:r>
            <a:r>
              <a:rPr lang="es-ES" sz="1600" spc="-204" dirty="0"/>
              <a:t> </a:t>
            </a:r>
            <a:r>
              <a:rPr lang="es-ES" sz="1600" spc="-10" dirty="0"/>
              <a:t>agosto.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p26"/>
          <p:cNvSpPr txBox="1"/>
          <p:nvPr/>
        </p:nvSpPr>
        <p:spPr>
          <a:xfrm>
            <a:off x="628657" y="983770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ES" sz="2100" b="1" i="0" u="none" strike="noStrike" cap="none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¿QUÉ ES EL SISTEMA DE ADMISIÓN ESCOLAR?</a:t>
            </a:r>
            <a:endParaRPr sz="1100" b="0" i="0" u="none" strike="noStrike" cap="none" dirty="0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8D1062-2D42-E204-9078-208E21B3E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462" y="1770366"/>
            <a:ext cx="3644824" cy="2194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954DD164-5D8C-ED94-66F3-A27CD38B6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6" title="Fondo PPT-1.png">
            <a:extLst>
              <a:ext uri="{FF2B5EF4-FFF2-40B4-BE49-F238E27FC236}">
                <a16:creationId xmlns:a16="http://schemas.microsoft.com/office/drawing/2014/main" id="{5146D516-D3B1-F1A5-85CB-FEE311DB53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9978736-95EC-8FFB-F1CC-FD34CED2F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154" y="407606"/>
            <a:ext cx="5199962" cy="45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8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7"/>
          <p:cNvSpPr txBox="1"/>
          <p:nvPr/>
        </p:nvSpPr>
        <p:spPr>
          <a:xfrm>
            <a:off x="3402404" y="1947863"/>
            <a:ext cx="5156700" cy="20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81"/>
              </a:buClr>
              <a:buSzPts val="1500"/>
              <a:buFont typeface="Arial"/>
              <a:buNone/>
            </a:pPr>
            <a:r>
              <a:rPr lang="es-419" sz="1500" b="0" i="0" u="none" strike="noStrike" cap="none" dirty="0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 b="0" i="0" u="none" strike="noStrike" cap="none" dirty="0">
              <a:solidFill>
                <a:srgbClr val="2E31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7"/>
          <p:cNvSpPr txBox="1"/>
          <p:nvPr/>
        </p:nvSpPr>
        <p:spPr>
          <a:xfrm>
            <a:off x="540522" y="932137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ES" sz="2100" b="1" i="0" u="none" strike="noStrike" cap="none" dirty="0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¿QUIÉNES DEBEN POSTULAR AL SISTEMA DE ADMISIÓN ESCOLAR?</a:t>
            </a:r>
            <a:endParaRPr sz="1100" b="0" i="0" u="none" strike="noStrike" cap="none" dirty="0">
              <a:solidFill>
                <a:srgbClr val="2E31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object 8">
            <a:extLst>
              <a:ext uri="{FF2B5EF4-FFF2-40B4-BE49-F238E27FC236}">
                <a16:creationId xmlns:a16="http://schemas.microsoft.com/office/drawing/2014/main" id="{B85CE058-5224-BF31-1045-135E8C28A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34345"/>
              </p:ext>
            </p:extLst>
          </p:nvPr>
        </p:nvGraphicFramePr>
        <p:xfrm>
          <a:off x="286549" y="1260623"/>
          <a:ext cx="8725248" cy="3476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2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3149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¿Quiénes</a:t>
                      </a:r>
                      <a:r>
                        <a:rPr sz="105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deben</a:t>
                      </a:r>
                      <a:r>
                        <a:rPr sz="105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postular</a:t>
                      </a:r>
                      <a:r>
                        <a:rPr sz="1050" b="1" spc="-1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105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SAE?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D2841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¿Quiénes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D2841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deben</a:t>
                      </a:r>
                      <a:r>
                        <a:rPr sz="1050" b="1" spc="-2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postular</a:t>
                      </a:r>
                      <a:r>
                        <a:rPr sz="1050" b="1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105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SAE?</a:t>
                      </a:r>
                      <a:endParaRPr sz="1050" dirty="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D28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dirty="0" err="1">
                          <a:latin typeface="+mj-lt"/>
                          <a:cs typeface="Trebuchet MS"/>
                        </a:rPr>
                        <a:t>Quienes</a:t>
                      </a:r>
                      <a:r>
                        <a:rPr lang="es-ES" sz="105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2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 err="1">
                          <a:latin typeface="+mj-lt"/>
                          <a:cs typeface="Trebuchet MS"/>
                        </a:rPr>
                        <a:t>postulan</a:t>
                      </a:r>
                      <a:r>
                        <a:rPr sz="1050" spc="-16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lang="es-ES" sz="1050" spc="-16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25" dirty="0" err="1">
                          <a:latin typeface="+mj-lt"/>
                          <a:cs typeface="Trebuchet MS"/>
                        </a:rPr>
                        <a:t>por</a:t>
                      </a:r>
                      <a:r>
                        <a:rPr sz="1050" spc="-229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lang="es-ES" sz="1050" spc="-229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55" dirty="0" err="1">
                          <a:latin typeface="+mj-lt"/>
                          <a:cs typeface="Trebuchet MS"/>
                        </a:rPr>
                        <a:t>primera</a:t>
                      </a:r>
                      <a:r>
                        <a:rPr sz="1050" spc="-12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85" dirty="0" err="1">
                          <a:latin typeface="+mj-lt"/>
                          <a:cs typeface="Trebuchet MS"/>
                        </a:rPr>
                        <a:t>vez</a:t>
                      </a:r>
                      <a:r>
                        <a:rPr sz="1050" spc="-19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lang="en-US" sz="1050" spc="-19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a</a:t>
                      </a:r>
                      <a:r>
                        <a:rPr sz="1050" spc="-12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latin typeface="+mj-lt"/>
                          <a:cs typeface="Trebuchet MS"/>
                        </a:rPr>
                        <a:t>un</a:t>
                      </a:r>
                      <a:endParaRPr sz="1050" dirty="0">
                        <a:latin typeface="+mj-lt"/>
                        <a:cs typeface="Trebuchet MS"/>
                      </a:endParaRPr>
                    </a:p>
                    <a:p>
                      <a:pPr marL="635" marR="1191260" algn="ctr">
                        <a:lnSpc>
                          <a:spcPts val="2550"/>
                        </a:lnSpc>
                      </a:pPr>
                      <a:r>
                        <a:rPr lang="es-ES" sz="1050" spc="-35" dirty="0">
                          <a:latin typeface="+mj-lt"/>
                          <a:cs typeface="Trebuchet MS"/>
                        </a:rPr>
                        <a:t>                </a:t>
                      </a:r>
                      <a:r>
                        <a:rPr sz="1050" spc="-35" dirty="0" err="1">
                          <a:latin typeface="+mj-lt"/>
                          <a:cs typeface="Trebuchet MS"/>
                        </a:rPr>
                        <a:t>establecimiento</a:t>
                      </a:r>
                      <a:r>
                        <a:rPr sz="1050" spc="-13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latin typeface="+mj-lt"/>
                          <a:cs typeface="Trebuchet MS"/>
                        </a:rPr>
                        <a:t>municipal</a:t>
                      </a:r>
                      <a:r>
                        <a:rPr sz="1050" spc="-13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o</a:t>
                      </a:r>
                      <a:r>
                        <a:rPr sz="1050" spc="-12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latin typeface="+mj-lt"/>
                          <a:cs typeface="Trebuchet MS"/>
                        </a:rPr>
                        <a:t>particular </a:t>
                      </a:r>
                      <a:r>
                        <a:rPr sz="1050" spc="-10" dirty="0" err="1">
                          <a:latin typeface="+mj-lt"/>
                          <a:cs typeface="Trebuchet MS"/>
                        </a:rPr>
                        <a:t>subvencionado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.</a:t>
                      </a:r>
                      <a:endParaRPr sz="1050" dirty="0">
                        <a:latin typeface="+mj-lt"/>
                        <a:cs typeface="Trebuchet MS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dirty="0">
                          <a:latin typeface="+mj-lt"/>
                          <a:cs typeface="Trebuchet MS"/>
                        </a:rPr>
                        <a:t>Quienes</a:t>
                      </a:r>
                      <a:r>
                        <a:rPr sz="1050" spc="-12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deseen</a:t>
                      </a:r>
                      <a:r>
                        <a:rPr sz="1050" spc="-16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35" dirty="0" err="1">
                          <a:latin typeface="+mj-lt"/>
                          <a:cs typeface="Trebuchet MS"/>
                        </a:rPr>
                        <a:t>continuar</a:t>
                      </a:r>
                      <a:r>
                        <a:rPr sz="1050" spc="-229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lang="es-ES" sz="1050" spc="-229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 err="1">
                          <a:latin typeface="+mj-lt"/>
                          <a:cs typeface="Trebuchet MS"/>
                        </a:rPr>
                        <a:t>en</a:t>
                      </a:r>
                      <a:r>
                        <a:rPr sz="1050" spc="-17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60" dirty="0">
                          <a:latin typeface="+mj-lt"/>
                          <a:cs typeface="Trebuchet MS"/>
                        </a:rPr>
                        <a:t>su</a:t>
                      </a:r>
                      <a:endParaRPr sz="1050" dirty="0">
                        <a:latin typeface="+mj-lt"/>
                        <a:cs typeface="Trebuchet MS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>
                          <a:latin typeface="+mj-lt"/>
                          <a:cs typeface="Trebuchet MS"/>
                        </a:rPr>
                        <a:t>establecimiento.</a:t>
                      </a:r>
                      <a:endParaRPr sz="1050" dirty="0">
                        <a:latin typeface="+mj-lt"/>
                        <a:cs typeface="Trebuchet MS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9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50" dirty="0">
                          <a:latin typeface="+mj-lt"/>
                          <a:cs typeface="Trebuchet MS"/>
                        </a:rPr>
                        <a:t>Quienes</a:t>
                      </a:r>
                      <a:r>
                        <a:rPr sz="1050" spc="-12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latin typeface="+mj-lt"/>
                          <a:cs typeface="Trebuchet MS"/>
                        </a:rPr>
                        <a:t>están</a:t>
                      </a:r>
                      <a:r>
                        <a:rPr sz="1050" spc="-16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matriculados</a:t>
                      </a:r>
                      <a:r>
                        <a:rPr sz="1050" spc="-20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en</a:t>
                      </a:r>
                      <a:r>
                        <a:rPr sz="1050" spc="-16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establecimientos</a:t>
                      </a:r>
                      <a:endParaRPr sz="1050" dirty="0">
                        <a:latin typeface="+mj-lt"/>
                        <a:cs typeface="Trebuchet MS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>
                          <a:latin typeface="+mj-lt"/>
                          <a:cs typeface="Trebuchet MS"/>
                        </a:rPr>
                        <a:t>que</a:t>
                      </a:r>
                      <a:r>
                        <a:rPr sz="1050" spc="-18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no</a:t>
                      </a:r>
                      <a:r>
                        <a:rPr sz="1050" spc="-14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latin typeface="+mj-lt"/>
                          <a:cs typeface="Trebuchet MS"/>
                        </a:rPr>
                        <a:t>ofrecen</a:t>
                      </a:r>
                      <a:r>
                        <a:rPr sz="1050" spc="-14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latin typeface="+mj-lt"/>
                          <a:cs typeface="Trebuchet MS"/>
                        </a:rPr>
                        <a:t>continuidad</a:t>
                      </a:r>
                      <a:r>
                        <a:rPr sz="1050" spc="-16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en</a:t>
                      </a:r>
                      <a:r>
                        <a:rPr sz="1050" spc="-14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85" dirty="0">
                          <a:latin typeface="+mj-lt"/>
                          <a:cs typeface="Trebuchet MS"/>
                        </a:rPr>
                        <a:t>el</a:t>
                      </a:r>
                      <a:r>
                        <a:rPr sz="1050" spc="-14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latin typeface="+mj-lt"/>
                          <a:cs typeface="Trebuchet MS"/>
                        </a:rPr>
                        <a:t>siguiente</a:t>
                      </a:r>
                      <a:r>
                        <a:rPr sz="1050" spc="-17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curso.</a:t>
                      </a:r>
                      <a:endParaRPr sz="1050" dirty="0">
                        <a:latin typeface="+mj-lt"/>
                        <a:cs typeface="Trebuchet MS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50" dirty="0">
                          <a:latin typeface="+mj-lt"/>
                          <a:cs typeface="Trebuchet MS"/>
                        </a:rPr>
                        <a:t>Quienes</a:t>
                      </a:r>
                      <a:r>
                        <a:rPr sz="1050" spc="-12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latin typeface="+mj-lt"/>
                          <a:cs typeface="Trebuchet MS"/>
                        </a:rPr>
                        <a:t>quieran</a:t>
                      </a:r>
                      <a:r>
                        <a:rPr sz="1050" spc="-16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latin typeface="+mj-lt"/>
                          <a:cs typeface="Trebuchet MS"/>
                        </a:rPr>
                        <a:t>ingresar</a:t>
                      </a:r>
                      <a:r>
                        <a:rPr sz="1050" spc="-15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a</a:t>
                      </a:r>
                      <a:r>
                        <a:rPr sz="1050" spc="-12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latin typeface="+mj-lt"/>
                          <a:cs typeface="Trebuchet MS"/>
                        </a:rPr>
                        <a:t>un</a:t>
                      </a:r>
                      <a:r>
                        <a:rPr sz="1050" spc="-16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85" dirty="0">
                          <a:latin typeface="+mj-lt"/>
                          <a:cs typeface="Trebuchet MS"/>
                        </a:rPr>
                        <a:t>Jardín</a:t>
                      </a:r>
                      <a:r>
                        <a:rPr sz="1050" spc="-16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Junji,</a:t>
                      </a:r>
                      <a:endParaRPr sz="1050" dirty="0">
                        <a:latin typeface="+mj-lt"/>
                        <a:cs typeface="Trebuchet MS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65" dirty="0">
                          <a:latin typeface="+mj-lt"/>
                          <a:cs typeface="Trebuchet MS"/>
                        </a:rPr>
                        <a:t>Integra</a:t>
                      </a:r>
                      <a:r>
                        <a:rPr sz="1050" spc="-18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o</a:t>
                      </a:r>
                      <a:r>
                        <a:rPr sz="1050" spc="-13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a</a:t>
                      </a:r>
                      <a:r>
                        <a:rPr sz="1050" spc="-9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escuelas</a:t>
                      </a:r>
                      <a:r>
                        <a:rPr sz="1050" spc="-9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latin typeface="+mj-lt"/>
                          <a:cs typeface="Trebuchet MS"/>
                        </a:rPr>
                        <a:t>de</a:t>
                      </a:r>
                      <a:r>
                        <a:rPr sz="1050" spc="-9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párvulo.</a:t>
                      </a:r>
                      <a:endParaRPr sz="1050" dirty="0">
                        <a:latin typeface="+mj-lt"/>
                        <a:cs typeface="Trebuchet MS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25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dirty="0">
                          <a:latin typeface="+mj-lt"/>
                          <a:cs typeface="Trebuchet MS"/>
                        </a:rPr>
                        <a:t>Quienes</a:t>
                      </a:r>
                      <a:r>
                        <a:rPr sz="1050" spc="-12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deseen</a:t>
                      </a:r>
                      <a:r>
                        <a:rPr sz="1050" spc="-16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latin typeface="+mj-lt"/>
                          <a:cs typeface="Trebuchet MS"/>
                        </a:rPr>
                        <a:t>reingresar</a:t>
                      </a:r>
                      <a:r>
                        <a:rPr sz="1050" spc="-14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latin typeface="+mj-lt"/>
                          <a:cs typeface="Trebuchet MS"/>
                        </a:rPr>
                        <a:t>al</a:t>
                      </a:r>
                      <a:r>
                        <a:rPr sz="1050" spc="-16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sistema</a:t>
                      </a:r>
                      <a:r>
                        <a:rPr sz="1050" spc="-20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educativo.</a:t>
                      </a:r>
                      <a:endParaRPr sz="1050" dirty="0">
                        <a:latin typeface="+mj-lt"/>
                        <a:cs typeface="Trebuchet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dirty="0">
                          <a:latin typeface="+mj-lt"/>
                          <a:cs typeface="Trebuchet MS"/>
                        </a:rPr>
                        <a:t>Quienes</a:t>
                      </a:r>
                      <a:r>
                        <a:rPr sz="1050" spc="-13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deseen</a:t>
                      </a:r>
                      <a:r>
                        <a:rPr sz="1050" spc="-17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latin typeface="+mj-lt"/>
                          <a:cs typeface="Trebuchet MS"/>
                        </a:rPr>
                        <a:t>ingresar</a:t>
                      </a:r>
                      <a:r>
                        <a:rPr sz="1050" spc="-15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a</a:t>
                      </a:r>
                      <a:r>
                        <a:rPr sz="1050" spc="-13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latin typeface="+mj-lt"/>
                          <a:cs typeface="Trebuchet MS"/>
                        </a:rPr>
                        <a:t>una</a:t>
                      </a:r>
                      <a:r>
                        <a:rPr sz="1050" spc="-13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escuela</a:t>
                      </a:r>
                      <a:r>
                        <a:rPr sz="1050" spc="-13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latin typeface="+mj-lt"/>
                          <a:cs typeface="Trebuchet MS"/>
                        </a:rPr>
                        <a:t>de</a:t>
                      </a:r>
                      <a:endParaRPr sz="1050" dirty="0">
                        <a:latin typeface="+mj-lt"/>
                        <a:cs typeface="Trebuchet MS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+mj-lt"/>
                          <a:cs typeface="Trebuchet MS"/>
                        </a:rPr>
                        <a:t>Educación</a:t>
                      </a:r>
                      <a:r>
                        <a:rPr sz="1050" spc="-13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Especial.</a:t>
                      </a:r>
                      <a:endParaRPr sz="1050" dirty="0">
                        <a:latin typeface="+mj-lt"/>
                        <a:cs typeface="Trebuchet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99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dirty="0">
                          <a:latin typeface="+mj-lt"/>
                          <a:cs typeface="Trebuchet MS"/>
                        </a:rPr>
                        <a:t>Quienes</a:t>
                      </a:r>
                      <a:r>
                        <a:rPr sz="1050" spc="-13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deseen</a:t>
                      </a:r>
                      <a:r>
                        <a:rPr sz="1050" spc="-17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cambiarse</a:t>
                      </a:r>
                      <a:r>
                        <a:rPr sz="1050" spc="-204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de</a:t>
                      </a:r>
                      <a:r>
                        <a:rPr sz="1050" spc="-20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establecimiento.</a:t>
                      </a:r>
                      <a:endParaRPr sz="1050" dirty="0">
                        <a:latin typeface="+mj-lt"/>
                        <a:cs typeface="Trebuchet MS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dirty="0">
                          <a:latin typeface="+mj-lt"/>
                          <a:cs typeface="Trebuchet MS"/>
                        </a:rPr>
                        <a:t>Quienes</a:t>
                      </a:r>
                      <a:r>
                        <a:rPr sz="1050" spc="-13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deseen</a:t>
                      </a:r>
                      <a:r>
                        <a:rPr sz="1050" spc="-17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latin typeface="+mj-lt"/>
                          <a:cs typeface="Trebuchet MS"/>
                        </a:rPr>
                        <a:t>ingresar</a:t>
                      </a:r>
                      <a:r>
                        <a:rPr sz="1050" spc="-15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a</a:t>
                      </a:r>
                      <a:r>
                        <a:rPr sz="1050" spc="-13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latin typeface="+mj-lt"/>
                          <a:cs typeface="Trebuchet MS"/>
                        </a:rPr>
                        <a:t>un</a:t>
                      </a:r>
                      <a:endParaRPr sz="1050" dirty="0">
                        <a:latin typeface="+mj-lt"/>
                        <a:cs typeface="Trebuchet MS"/>
                      </a:endParaRPr>
                    </a:p>
                    <a:p>
                      <a:pPr marL="3810" marR="219075" algn="ctr">
                        <a:lnSpc>
                          <a:spcPts val="2550"/>
                        </a:lnSpc>
                      </a:pPr>
                      <a:r>
                        <a:rPr sz="1050" spc="-35" dirty="0">
                          <a:latin typeface="+mj-lt"/>
                          <a:cs typeface="Trebuchet MS"/>
                        </a:rPr>
                        <a:t>establecimiento</a:t>
                      </a:r>
                      <a:r>
                        <a:rPr sz="1050" spc="-14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que</a:t>
                      </a:r>
                      <a:r>
                        <a:rPr sz="1050" spc="-17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latin typeface="+mj-lt"/>
                          <a:cs typeface="Trebuchet MS"/>
                        </a:rPr>
                        <a:t>imparta</a:t>
                      </a:r>
                      <a:r>
                        <a:rPr sz="1050" spc="-18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educación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de</a:t>
                      </a:r>
                      <a:r>
                        <a:rPr sz="1050" spc="-21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adultos.</a:t>
                      </a:r>
                      <a:endParaRPr sz="1050" dirty="0">
                        <a:latin typeface="+mj-lt"/>
                        <a:cs typeface="Trebuchet MS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7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50" dirty="0">
                          <a:latin typeface="+mj-lt"/>
                          <a:cs typeface="Trebuchet MS"/>
                        </a:rPr>
                        <a:t>Quienes</a:t>
                      </a:r>
                      <a:r>
                        <a:rPr sz="1050" spc="-114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latin typeface="+mj-lt"/>
                          <a:cs typeface="Trebuchet MS"/>
                        </a:rPr>
                        <a:t>cambien</a:t>
                      </a:r>
                      <a:r>
                        <a:rPr sz="1050" spc="-15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de</a:t>
                      </a:r>
                      <a:r>
                        <a:rPr sz="1050" spc="-18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latin typeface="+mj-lt"/>
                          <a:cs typeface="Trebuchet MS"/>
                        </a:rPr>
                        <a:t>modalidad</a:t>
                      </a:r>
                      <a:r>
                        <a:rPr sz="1050" spc="-9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55" dirty="0">
                          <a:latin typeface="+mj-lt"/>
                          <a:cs typeface="Trebuchet MS"/>
                        </a:rPr>
                        <a:t>en</a:t>
                      </a:r>
                      <a:r>
                        <a:rPr sz="1050" spc="-15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latin typeface="+mj-lt"/>
                          <a:cs typeface="Trebuchet MS"/>
                        </a:rPr>
                        <a:t>el</a:t>
                      </a:r>
                      <a:r>
                        <a:rPr sz="1050" spc="-15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mismo</a:t>
                      </a:r>
                      <a:endParaRPr sz="1050">
                        <a:latin typeface="+mj-lt"/>
                        <a:cs typeface="Trebuchet MS"/>
                      </a:endParaRPr>
                    </a:p>
                    <a:p>
                      <a:pPr marL="635" marR="694055" algn="ctr">
                        <a:lnSpc>
                          <a:spcPts val="2550"/>
                        </a:lnSpc>
                      </a:pPr>
                      <a:r>
                        <a:rPr sz="1050" spc="-35" dirty="0">
                          <a:latin typeface="+mj-lt"/>
                          <a:cs typeface="Trebuchet MS"/>
                        </a:rPr>
                        <a:t>establecimiento</a:t>
                      </a:r>
                      <a:r>
                        <a:rPr sz="1050" spc="-16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25" dirty="0">
                          <a:latin typeface="+mj-lt"/>
                          <a:cs typeface="Trebuchet MS"/>
                        </a:rPr>
                        <a:t>(Ej:</a:t>
                      </a:r>
                      <a:r>
                        <a:rPr sz="1050" spc="-13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latin typeface="+mj-lt"/>
                          <a:cs typeface="Trebuchet MS"/>
                        </a:rPr>
                        <a:t>de</a:t>
                      </a:r>
                      <a:r>
                        <a:rPr sz="1050" spc="-12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60" dirty="0">
                          <a:latin typeface="+mj-lt"/>
                          <a:cs typeface="Trebuchet MS"/>
                        </a:rPr>
                        <a:t>TEL</a:t>
                      </a:r>
                      <a:r>
                        <a:rPr sz="1050" spc="-22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o</a:t>
                      </a:r>
                      <a:r>
                        <a:rPr sz="1050" spc="-16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Medio</a:t>
                      </a:r>
                      <a:r>
                        <a:rPr sz="1050" spc="-16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Mayor</a:t>
                      </a:r>
                      <a:r>
                        <a:rPr sz="1050" spc="-14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latin typeface="+mj-lt"/>
                          <a:cs typeface="Trebuchet MS"/>
                        </a:rPr>
                        <a:t>a 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educación</a:t>
                      </a:r>
                      <a:r>
                        <a:rPr sz="1050" spc="-14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regular).</a:t>
                      </a:r>
                      <a:endParaRPr sz="1050">
                        <a:latin typeface="+mj-lt"/>
                        <a:cs typeface="Trebuchet MS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50" dirty="0">
                          <a:latin typeface="+mj-lt"/>
                          <a:cs typeface="Trebuchet MS"/>
                        </a:rPr>
                        <a:t>Quienes</a:t>
                      </a:r>
                      <a:r>
                        <a:rPr sz="1050" spc="-12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latin typeface="+mj-lt"/>
                          <a:cs typeface="Trebuchet MS"/>
                        </a:rPr>
                        <a:t>quieran</a:t>
                      </a:r>
                      <a:r>
                        <a:rPr sz="1050" spc="-16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cambiarse</a:t>
                      </a:r>
                      <a:r>
                        <a:rPr sz="1050" spc="-12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a</a:t>
                      </a:r>
                      <a:r>
                        <a:rPr sz="1050" spc="-21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latin typeface="+mj-lt"/>
                          <a:cs typeface="Trebuchet MS"/>
                        </a:rPr>
                        <a:t>un</a:t>
                      </a:r>
                      <a:endParaRPr sz="1050" dirty="0">
                        <a:latin typeface="+mj-lt"/>
                        <a:cs typeface="Trebuchet MS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35" dirty="0">
                          <a:latin typeface="+mj-lt"/>
                          <a:cs typeface="Trebuchet MS"/>
                        </a:rPr>
                        <a:t>establecimiento</a:t>
                      </a:r>
                      <a:r>
                        <a:rPr sz="1050" spc="-12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latin typeface="+mj-lt"/>
                          <a:cs typeface="Trebuchet MS"/>
                        </a:rPr>
                        <a:t>particular</a:t>
                      </a:r>
                      <a:r>
                        <a:rPr sz="1050" spc="-9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pagado.</a:t>
                      </a:r>
                      <a:endParaRPr sz="1050" dirty="0">
                        <a:latin typeface="+mj-lt"/>
                        <a:cs typeface="Trebuchet MS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38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50" dirty="0">
                          <a:latin typeface="+mj-lt"/>
                          <a:cs typeface="Trebuchet MS"/>
                        </a:rPr>
                        <a:t>Quienes</a:t>
                      </a:r>
                      <a:r>
                        <a:rPr sz="1050" spc="-114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no</a:t>
                      </a:r>
                      <a:r>
                        <a:rPr sz="1050" spc="-16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45" dirty="0">
                          <a:latin typeface="+mj-lt"/>
                          <a:cs typeface="Trebuchet MS"/>
                        </a:rPr>
                        <a:t>tengan</a:t>
                      </a:r>
                      <a:r>
                        <a:rPr sz="1050" spc="-15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30" dirty="0">
                          <a:latin typeface="+mj-lt"/>
                          <a:cs typeface="Trebuchet MS"/>
                        </a:rPr>
                        <a:t>continuidad</a:t>
                      </a:r>
                      <a:r>
                        <a:rPr sz="1050" spc="-17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40" dirty="0">
                          <a:latin typeface="+mj-lt"/>
                          <a:cs typeface="Trebuchet MS"/>
                        </a:rPr>
                        <a:t>de</a:t>
                      </a:r>
                      <a:r>
                        <a:rPr sz="1050" spc="-114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estudios</a:t>
                      </a:r>
                      <a:r>
                        <a:rPr sz="1050" spc="-19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en</a:t>
                      </a:r>
                      <a:r>
                        <a:rPr sz="1050" spc="-16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25" dirty="0">
                          <a:latin typeface="+mj-lt"/>
                          <a:cs typeface="Trebuchet MS"/>
                        </a:rPr>
                        <a:t>su</a:t>
                      </a:r>
                      <a:endParaRPr sz="1050" dirty="0">
                        <a:latin typeface="+mj-lt"/>
                        <a:cs typeface="Trebuchet MS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spc="-35" dirty="0">
                          <a:latin typeface="+mj-lt"/>
                          <a:cs typeface="Trebuchet MS"/>
                        </a:rPr>
                        <a:t>establecimiento</a:t>
                      </a:r>
                      <a:r>
                        <a:rPr sz="1050" spc="-14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dirty="0">
                          <a:latin typeface="+mj-lt"/>
                          <a:cs typeface="Trebuchet MS"/>
                        </a:rPr>
                        <a:t>de</a:t>
                      </a:r>
                      <a:r>
                        <a:rPr sz="1050" spc="-18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latin typeface="+mj-lt"/>
                          <a:cs typeface="Trebuchet MS"/>
                        </a:rPr>
                        <a:t>origen.</a:t>
                      </a:r>
                      <a:endParaRPr sz="1050" dirty="0">
                        <a:latin typeface="+mj-lt"/>
                        <a:cs typeface="Trebuchet MS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8" title="Fondo PPT-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8"/>
          <p:cNvSpPr txBox="1"/>
          <p:nvPr/>
        </p:nvSpPr>
        <p:spPr>
          <a:xfrm>
            <a:off x="628649" y="1112023"/>
            <a:ext cx="4031497" cy="1983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12700" marR="5080" algn="just">
              <a:spcBef>
                <a:spcPts val="130"/>
              </a:spcBef>
            </a:pP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Un</a:t>
            </a:r>
            <a:r>
              <a:rPr lang="es-ES" sz="1600" spc="-10" dirty="0">
                <a:solidFill>
                  <a:schemeClr val="bg1"/>
                </a:solidFill>
                <a:latin typeface="+mj-lt"/>
                <a:cs typeface="Trebuchet MS"/>
              </a:rPr>
              <a:t> estudiante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 “sin</a:t>
            </a:r>
            <a:r>
              <a:rPr lang="es-ES" sz="1600" spc="-25" dirty="0">
                <a:solidFill>
                  <a:schemeClr val="bg1"/>
                </a:solidFill>
                <a:latin typeface="+mj-lt"/>
                <a:cs typeface="Trebuchet MS"/>
              </a:rPr>
              <a:t> </a:t>
            </a:r>
            <a:r>
              <a:rPr lang="es-ES" sz="1600" spc="-10" dirty="0">
                <a:solidFill>
                  <a:schemeClr val="bg1"/>
                </a:solidFill>
                <a:latin typeface="+mj-lt"/>
                <a:cs typeface="Trebuchet MS"/>
              </a:rPr>
              <a:t>continuidad</a:t>
            </a:r>
            <a:r>
              <a:rPr lang="es-ES" sz="1600" spc="20" dirty="0">
                <a:solidFill>
                  <a:schemeClr val="bg1"/>
                </a:solidFill>
                <a:latin typeface="+mj-lt"/>
                <a:cs typeface="Trebuchet MS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de</a:t>
            </a:r>
            <a:r>
              <a:rPr lang="es-ES" sz="1600" spc="-20" dirty="0">
                <a:solidFill>
                  <a:schemeClr val="bg1"/>
                </a:solidFill>
                <a:latin typeface="+mj-lt"/>
                <a:cs typeface="Trebuchet MS"/>
              </a:rPr>
              <a:t> </a:t>
            </a:r>
            <a:r>
              <a:rPr lang="es-ES" sz="1600" spc="-10" dirty="0">
                <a:solidFill>
                  <a:schemeClr val="bg1"/>
                </a:solidFill>
                <a:latin typeface="+mj-lt"/>
                <a:cs typeface="Trebuchet MS"/>
              </a:rPr>
              <a:t>estudios” </a:t>
            </a:r>
            <a:r>
              <a:rPr lang="es-ES" sz="1600" spc="65" dirty="0">
                <a:solidFill>
                  <a:schemeClr val="bg1"/>
                </a:solidFill>
                <a:latin typeface="+mj-lt"/>
                <a:cs typeface="Trebuchet MS"/>
              </a:rPr>
              <a:t>es</a:t>
            </a:r>
            <a:r>
              <a:rPr lang="es-ES" sz="1600" spc="-30" dirty="0">
                <a:solidFill>
                  <a:schemeClr val="bg1"/>
                </a:solidFill>
                <a:latin typeface="+mj-lt"/>
                <a:cs typeface="Trebuchet MS"/>
              </a:rPr>
              <a:t> 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aquel</a:t>
            </a:r>
            <a:r>
              <a:rPr lang="es-ES" sz="1600" spc="-30" dirty="0">
                <a:solidFill>
                  <a:schemeClr val="bg1"/>
                </a:solidFill>
                <a:latin typeface="+mj-lt"/>
                <a:cs typeface="Trebuchet MS"/>
              </a:rPr>
              <a:t> 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que,</a:t>
            </a:r>
            <a:r>
              <a:rPr lang="es-ES" sz="1600" spc="-25" dirty="0">
                <a:solidFill>
                  <a:schemeClr val="bg1"/>
                </a:solidFill>
                <a:latin typeface="+mj-lt"/>
                <a:cs typeface="Trebuchet MS"/>
              </a:rPr>
              <a:t> 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debido</a:t>
            </a:r>
            <a:r>
              <a:rPr lang="es-ES" sz="1600" spc="-20" dirty="0">
                <a:solidFill>
                  <a:schemeClr val="bg1"/>
                </a:solidFill>
                <a:latin typeface="+mj-lt"/>
                <a:cs typeface="Trebuchet MS"/>
              </a:rPr>
              <a:t> 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a</a:t>
            </a:r>
            <a:r>
              <a:rPr lang="es-ES" sz="1600" spc="-35" dirty="0">
                <a:solidFill>
                  <a:schemeClr val="bg1"/>
                </a:solidFill>
                <a:latin typeface="+mj-lt"/>
                <a:cs typeface="Trebuchet MS"/>
              </a:rPr>
              <a:t> 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la</a:t>
            </a:r>
            <a:r>
              <a:rPr lang="es-ES" sz="1600" spc="-30" dirty="0">
                <a:solidFill>
                  <a:schemeClr val="bg1"/>
                </a:solidFill>
                <a:latin typeface="+mj-lt"/>
                <a:cs typeface="Trebuchet MS"/>
              </a:rPr>
              <a:t> 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estructura</a:t>
            </a:r>
            <a:r>
              <a:rPr lang="es-ES" sz="1600" spc="-30" dirty="0">
                <a:solidFill>
                  <a:schemeClr val="bg1"/>
                </a:solidFill>
                <a:latin typeface="+mj-lt"/>
                <a:cs typeface="Trebuchet MS"/>
              </a:rPr>
              <a:t>  </a:t>
            </a:r>
            <a:r>
              <a:rPr lang="es-ES" sz="1600" spc="-25" dirty="0">
                <a:solidFill>
                  <a:schemeClr val="bg1"/>
                </a:solidFill>
                <a:latin typeface="+mj-lt"/>
                <a:cs typeface="Trebuchet MS"/>
              </a:rPr>
              <a:t>de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cursos</a:t>
            </a:r>
            <a:r>
              <a:rPr lang="es-ES" sz="1600" spc="470" dirty="0">
                <a:solidFill>
                  <a:schemeClr val="bg1"/>
                </a:solidFill>
                <a:latin typeface="+mj-lt"/>
                <a:cs typeface="Trebuchet MS"/>
              </a:rPr>
              <a:t> 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del</a:t>
            </a:r>
            <a:r>
              <a:rPr lang="es-ES" sz="1600" spc="465" dirty="0">
                <a:solidFill>
                  <a:schemeClr val="bg1"/>
                </a:solidFill>
                <a:latin typeface="+mj-lt"/>
                <a:cs typeface="Trebuchet MS"/>
              </a:rPr>
              <a:t> 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establecimiento,</a:t>
            </a:r>
            <a:r>
              <a:rPr lang="es-ES" sz="1600" spc="470" dirty="0">
                <a:solidFill>
                  <a:schemeClr val="bg1"/>
                </a:solidFill>
                <a:latin typeface="+mj-lt"/>
                <a:cs typeface="Trebuchet MS"/>
              </a:rPr>
              <a:t> 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no</a:t>
            </a:r>
            <a:r>
              <a:rPr lang="es-ES" sz="1600" spc="450" dirty="0">
                <a:solidFill>
                  <a:schemeClr val="bg1"/>
                </a:solidFill>
                <a:latin typeface="+mj-lt"/>
                <a:cs typeface="Trebuchet MS"/>
              </a:rPr>
              <a:t>  </a:t>
            </a:r>
            <a:r>
              <a:rPr lang="es-ES" sz="1600" spc="-10" dirty="0">
                <a:solidFill>
                  <a:schemeClr val="bg1"/>
                </a:solidFill>
                <a:latin typeface="+mj-lt"/>
                <a:cs typeface="Trebuchet MS"/>
              </a:rPr>
              <a:t>podrá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continuar</a:t>
            </a:r>
            <a:r>
              <a:rPr lang="es-ES" sz="1600" spc="60" dirty="0">
                <a:solidFill>
                  <a:schemeClr val="bg1"/>
                </a:solidFill>
                <a:latin typeface="+mj-lt"/>
                <a:cs typeface="Trebuchet MS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en</a:t>
            </a:r>
            <a:r>
              <a:rPr lang="es-ES" sz="1600" spc="45" dirty="0">
                <a:solidFill>
                  <a:schemeClr val="bg1"/>
                </a:solidFill>
                <a:latin typeface="+mj-lt"/>
                <a:cs typeface="Trebuchet MS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el</a:t>
            </a:r>
            <a:r>
              <a:rPr lang="es-ES" sz="1600" spc="50" dirty="0">
                <a:solidFill>
                  <a:schemeClr val="bg1"/>
                </a:solidFill>
                <a:latin typeface="+mj-lt"/>
                <a:cs typeface="Trebuchet MS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nivel</a:t>
            </a:r>
            <a:r>
              <a:rPr lang="es-ES" sz="1600" spc="40" dirty="0">
                <a:solidFill>
                  <a:schemeClr val="bg1"/>
                </a:solidFill>
                <a:latin typeface="+mj-lt"/>
                <a:cs typeface="Trebuchet MS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siguiente</a:t>
            </a:r>
            <a:r>
              <a:rPr lang="es-ES" sz="1600" spc="30" dirty="0">
                <a:solidFill>
                  <a:schemeClr val="bg1"/>
                </a:solidFill>
                <a:latin typeface="+mj-lt"/>
                <a:cs typeface="Trebuchet MS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en</a:t>
            </a:r>
            <a:r>
              <a:rPr lang="es-ES" sz="1600" spc="45" dirty="0">
                <a:solidFill>
                  <a:schemeClr val="bg1"/>
                </a:solidFill>
                <a:latin typeface="+mj-lt"/>
                <a:cs typeface="Trebuchet MS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el</a:t>
            </a:r>
            <a:r>
              <a:rPr lang="es-ES" sz="1600" spc="55" dirty="0">
                <a:solidFill>
                  <a:schemeClr val="bg1"/>
                </a:solidFill>
                <a:latin typeface="+mj-lt"/>
                <a:cs typeface="Trebuchet MS"/>
              </a:rPr>
              <a:t> </a:t>
            </a:r>
            <a:r>
              <a:rPr lang="es-ES" sz="1600" spc="-10" dirty="0">
                <a:solidFill>
                  <a:schemeClr val="bg1"/>
                </a:solidFill>
                <a:latin typeface="+mj-lt"/>
                <a:cs typeface="Trebuchet MS"/>
              </a:rPr>
              <a:t>mismo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establecimiento,</a:t>
            </a:r>
            <a:r>
              <a:rPr lang="es-ES" sz="1600" spc="475" dirty="0">
                <a:solidFill>
                  <a:schemeClr val="bg1"/>
                </a:solidFill>
                <a:latin typeface="+mj-lt"/>
                <a:cs typeface="Trebuchet MS"/>
              </a:rPr>
              <a:t> 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siendo</a:t>
            </a:r>
            <a:r>
              <a:rPr lang="es-ES" sz="1600" spc="470" dirty="0">
                <a:solidFill>
                  <a:schemeClr val="bg1"/>
                </a:solidFill>
                <a:latin typeface="+mj-lt"/>
                <a:cs typeface="Trebuchet MS"/>
              </a:rPr>
              <a:t> 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necesario</a:t>
            </a:r>
            <a:r>
              <a:rPr lang="es-ES" sz="1600" spc="484" dirty="0">
                <a:solidFill>
                  <a:schemeClr val="bg1"/>
                </a:solidFill>
                <a:latin typeface="+mj-lt"/>
                <a:cs typeface="Trebuchet MS"/>
              </a:rPr>
              <a:t>  </a:t>
            </a:r>
            <a:r>
              <a:rPr lang="es-ES" sz="1600" spc="-25" dirty="0">
                <a:solidFill>
                  <a:schemeClr val="bg1"/>
                </a:solidFill>
                <a:latin typeface="+mj-lt"/>
                <a:cs typeface="Trebuchet MS"/>
              </a:rPr>
              <a:t>que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postule</a:t>
            </a:r>
            <a:r>
              <a:rPr lang="es-ES" sz="1600" spc="484" dirty="0">
                <a:solidFill>
                  <a:schemeClr val="bg1"/>
                </a:solidFill>
                <a:latin typeface="+mj-lt"/>
                <a:cs typeface="Trebuchet MS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mediante</a:t>
            </a:r>
            <a:r>
              <a:rPr lang="es-ES" sz="1600" spc="-45" dirty="0">
                <a:solidFill>
                  <a:schemeClr val="bg1"/>
                </a:solidFill>
                <a:latin typeface="+mj-lt"/>
                <a:cs typeface="Trebuchet MS"/>
              </a:rPr>
              <a:t> 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el</a:t>
            </a:r>
            <a:r>
              <a:rPr lang="es-ES" sz="1600" spc="-50" dirty="0">
                <a:solidFill>
                  <a:schemeClr val="bg1"/>
                </a:solidFill>
                <a:latin typeface="+mj-lt"/>
                <a:cs typeface="Trebuchet MS"/>
              </a:rPr>
              <a:t> 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sistema</a:t>
            </a:r>
            <a:r>
              <a:rPr lang="es-ES" sz="1600" spc="-40" dirty="0">
                <a:solidFill>
                  <a:schemeClr val="bg1"/>
                </a:solidFill>
                <a:latin typeface="+mj-lt"/>
                <a:cs typeface="Trebuchet MS"/>
              </a:rPr>
              <a:t> 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de</a:t>
            </a:r>
            <a:r>
              <a:rPr lang="es-ES" sz="1600" spc="484" dirty="0">
                <a:solidFill>
                  <a:schemeClr val="bg1"/>
                </a:solidFill>
                <a:latin typeface="+mj-lt"/>
                <a:cs typeface="Trebuchet MS"/>
              </a:rPr>
              <a:t> </a:t>
            </a:r>
            <a:r>
              <a:rPr lang="es-ES" sz="1600" spc="-10" dirty="0">
                <a:solidFill>
                  <a:schemeClr val="bg1"/>
                </a:solidFill>
                <a:latin typeface="+mj-lt"/>
                <a:cs typeface="Trebuchet MS"/>
              </a:rPr>
              <a:t>admisión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escolar</a:t>
            </a:r>
            <a:r>
              <a:rPr lang="es-ES" sz="1600" spc="-95" dirty="0">
                <a:solidFill>
                  <a:schemeClr val="bg1"/>
                </a:solidFill>
                <a:latin typeface="+mj-lt"/>
                <a:cs typeface="Trebuchet MS"/>
              </a:rPr>
              <a:t> </a:t>
            </a:r>
            <a:r>
              <a:rPr lang="es-ES" sz="1600" spc="-45" dirty="0">
                <a:solidFill>
                  <a:schemeClr val="bg1"/>
                </a:solidFill>
                <a:latin typeface="+mj-lt"/>
                <a:cs typeface="Trebuchet MS"/>
              </a:rPr>
              <a:t>para</a:t>
            </a:r>
            <a:r>
              <a:rPr lang="es-ES" sz="1600" spc="-70" dirty="0">
                <a:solidFill>
                  <a:schemeClr val="bg1"/>
                </a:solidFill>
                <a:latin typeface="+mj-lt"/>
                <a:cs typeface="Trebuchet MS"/>
              </a:rPr>
              <a:t> </a:t>
            </a:r>
            <a:r>
              <a:rPr lang="es-ES" sz="1600" spc="-45" dirty="0">
                <a:solidFill>
                  <a:schemeClr val="bg1"/>
                </a:solidFill>
                <a:latin typeface="+mj-lt"/>
                <a:cs typeface="Trebuchet MS"/>
              </a:rPr>
              <a:t>obtener</a:t>
            </a:r>
            <a:r>
              <a:rPr lang="es-ES" sz="1600" spc="-100" dirty="0">
                <a:solidFill>
                  <a:schemeClr val="bg1"/>
                </a:solidFill>
                <a:latin typeface="+mj-lt"/>
                <a:cs typeface="Trebuchet MS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Trebuchet MS"/>
              </a:rPr>
              <a:t>una</a:t>
            </a:r>
            <a:r>
              <a:rPr lang="es-ES" sz="1600" spc="-140" dirty="0">
                <a:solidFill>
                  <a:schemeClr val="bg1"/>
                </a:solidFill>
                <a:latin typeface="+mj-lt"/>
                <a:cs typeface="Trebuchet MS"/>
              </a:rPr>
              <a:t> </a:t>
            </a:r>
            <a:r>
              <a:rPr lang="es-ES" sz="1600" spc="-35" dirty="0">
                <a:solidFill>
                  <a:schemeClr val="bg1"/>
                </a:solidFill>
                <a:latin typeface="+mj-lt"/>
                <a:cs typeface="Trebuchet MS"/>
              </a:rPr>
              <a:t>vacante</a:t>
            </a:r>
            <a:r>
              <a:rPr lang="es-ES" sz="1600" spc="-85" dirty="0">
                <a:solidFill>
                  <a:schemeClr val="bg1"/>
                </a:solidFill>
                <a:latin typeface="+mj-lt"/>
                <a:cs typeface="Trebuchet MS"/>
              </a:rPr>
              <a:t> </a:t>
            </a:r>
            <a:r>
              <a:rPr lang="es-ES" sz="1600" spc="-45" dirty="0">
                <a:solidFill>
                  <a:schemeClr val="bg1"/>
                </a:solidFill>
                <a:latin typeface="+mj-lt"/>
                <a:cs typeface="Trebuchet MS"/>
              </a:rPr>
              <a:t>para</a:t>
            </a:r>
            <a:r>
              <a:rPr lang="es-ES" sz="1600" spc="-60" dirty="0">
                <a:solidFill>
                  <a:schemeClr val="bg1"/>
                </a:solidFill>
                <a:latin typeface="+mj-lt"/>
                <a:cs typeface="Trebuchet MS"/>
              </a:rPr>
              <a:t> el</a:t>
            </a:r>
            <a:r>
              <a:rPr lang="es-ES" sz="1600" spc="-90" dirty="0">
                <a:solidFill>
                  <a:schemeClr val="bg1"/>
                </a:solidFill>
                <a:latin typeface="+mj-lt"/>
                <a:cs typeface="Trebuchet MS"/>
              </a:rPr>
              <a:t> </a:t>
            </a:r>
            <a:r>
              <a:rPr lang="es-ES" sz="1600" spc="-25" dirty="0">
                <a:solidFill>
                  <a:schemeClr val="bg1"/>
                </a:solidFill>
                <a:latin typeface="+mj-lt"/>
                <a:cs typeface="Trebuchet MS"/>
              </a:rPr>
              <a:t>año</a:t>
            </a:r>
            <a:endParaRPr lang="es-ES" sz="1600" dirty="0">
              <a:solidFill>
                <a:schemeClr val="bg1"/>
              </a:solidFill>
              <a:latin typeface="+mj-lt"/>
              <a:cs typeface="Trebuchet MS"/>
            </a:endParaRPr>
          </a:p>
          <a:p>
            <a:pPr marL="12700">
              <a:spcBef>
                <a:spcPts val="400"/>
              </a:spcBef>
            </a:pPr>
            <a:r>
              <a:rPr lang="es-ES" sz="1600" spc="-10" dirty="0">
                <a:solidFill>
                  <a:schemeClr val="bg1"/>
                </a:solidFill>
                <a:latin typeface="+mj-lt"/>
                <a:cs typeface="Trebuchet MS"/>
              </a:rPr>
              <a:t>siguiente</a:t>
            </a:r>
            <a:r>
              <a:rPr lang="es-ES" sz="1600" spc="-10" dirty="0">
                <a:solidFill>
                  <a:schemeClr val="bg1"/>
                </a:solidFill>
                <a:latin typeface="Trebuchet MS"/>
                <a:cs typeface="Trebuchet MS"/>
              </a:rPr>
              <a:t>.</a:t>
            </a:r>
            <a:endParaRPr lang="es-ES" sz="16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2540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endParaRPr sz="1500" b="0" i="0" u="none" strike="noStrike" cap="none" dirty="0">
              <a:solidFill>
                <a:srgbClr val="0C458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C45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28"/>
          <p:cNvSpPr txBox="1"/>
          <p:nvPr/>
        </p:nvSpPr>
        <p:spPr>
          <a:xfrm>
            <a:off x="628649" y="746197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ES" sz="21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¿QUÉ ES UN ESTUDIANTE “SIN CONTINUIDAD DE ESTUDIOS”?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FD6CCC1-D716-37D6-ABE5-882A1AFA6292}"/>
              </a:ext>
            </a:extLst>
          </p:cNvPr>
          <p:cNvSpPr txBox="1"/>
          <p:nvPr/>
        </p:nvSpPr>
        <p:spPr>
          <a:xfrm>
            <a:off x="732201" y="3212679"/>
            <a:ext cx="3927945" cy="12727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-10" dirty="0" err="1">
                <a:solidFill>
                  <a:schemeClr val="bg1"/>
                </a:solidFill>
                <a:latin typeface="+mj-lt"/>
                <a:cs typeface="Calibri"/>
              </a:rPr>
              <a:t>Ejemplo</a:t>
            </a:r>
            <a:r>
              <a:rPr lang="es-ES" sz="1600" spc="-10" dirty="0">
                <a:solidFill>
                  <a:schemeClr val="bg1"/>
                </a:solidFill>
                <a:latin typeface="+mj-lt"/>
                <a:cs typeface="Calibri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es-CL" sz="1600" spc="-10" dirty="0">
              <a:solidFill>
                <a:schemeClr val="bg1"/>
              </a:solidFill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L" sz="1600" spc="-10" dirty="0">
                <a:solidFill>
                  <a:schemeClr val="bg1"/>
                </a:solidFill>
                <a:latin typeface="+mj-lt"/>
                <a:cs typeface="Calibri"/>
              </a:rPr>
              <a:t>Establecimientos que imparten hasta 8° básico, por lo que deben postular para que el estudiante logre ser asignado a 1° medio.</a:t>
            </a:r>
            <a:endParaRPr sz="1600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C122F2F-C454-5291-BAF1-21972C9C3E98}"/>
              </a:ext>
            </a:extLst>
          </p:cNvPr>
          <p:cNvSpPr txBox="1"/>
          <p:nvPr/>
        </p:nvSpPr>
        <p:spPr>
          <a:xfrm>
            <a:off x="5200657" y="1188677"/>
            <a:ext cx="298487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pc="-10" dirty="0">
                <a:solidFill>
                  <a:schemeClr val="bg1"/>
                </a:solidFill>
                <a:latin typeface="+mj-lt"/>
                <a:cs typeface="Calibri"/>
              </a:rPr>
              <a:t>Con este fin de fomentar su postulación, el Ministerio de Educación envía correos y SMS a:</a:t>
            </a:r>
          </a:p>
          <a:p>
            <a:endParaRPr lang="es-ES" spc="-10" dirty="0">
              <a:solidFill>
                <a:schemeClr val="bg1"/>
              </a:solidFill>
              <a:latin typeface="+mj-lt"/>
              <a:cs typeface="Calibri"/>
            </a:endParaRPr>
          </a:p>
          <a:p>
            <a:r>
              <a:rPr lang="es-ES" dirty="0">
                <a:solidFill>
                  <a:schemeClr val="bg1"/>
                </a:solidFill>
                <a:latin typeface="+mj-lt"/>
              </a:rPr>
              <a:t>- Encargados de admisión, sostenedores y   directores   con   listados   de estudiantes    que    no    tendrían continuidad   de   matrícula,   para fomentar su postulación.</a:t>
            </a:r>
            <a:endParaRPr lang="es-ES" spc="-10" dirty="0">
              <a:solidFill>
                <a:schemeClr val="bg1"/>
              </a:solidFill>
              <a:latin typeface="+mj-lt"/>
              <a:cs typeface="Calibri"/>
            </a:endParaRPr>
          </a:p>
          <a:p>
            <a:endParaRPr lang="es-ES" spc="-10" dirty="0">
              <a:solidFill>
                <a:schemeClr val="bg1"/>
              </a:solidFill>
              <a:latin typeface="+mj-lt"/>
              <a:cs typeface="Calibri"/>
            </a:endParaRPr>
          </a:p>
          <a:p>
            <a:r>
              <a:rPr lang="es-ES" dirty="0">
                <a:solidFill>
                  <a:schemeClr val="bg1"/>
                </a:solidFill>
                <a:latin typeface="+mj-lt"/>
              </a:rPr>
              <a:t>- Apoderados de tales familias, con el fin de que realicen la postulación.</a:t>
            </a:r>
            <a:endParaRPr lang="es-CL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9" title="Fondo PPT-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9"/>
          <p:cNvSpPr txBox="1"/>
          <p:nvPr/>
        </p:nvSpPr>
        <p:spPr>
          <a:xfrm>
            <a:off x="529505" y="1532182"/>
            <a:ext cx="4406052" cy="262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5400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lang="es-ES" sz="1500" i="0" u="none" strike="noStrike" cap="none" dirty="0">
                <a:solidFill>
                  <a:schemeClr val="lt1"/>
                </a:solidFill>
                <a:latin typeface="+mj-lt"/>
                <a:ea typeface="Verdana"/>
                <a:cs typeface="Verdana"/>
                <a:sym typeface="Verdana"/>
              </a:rPr>
              <a:t>Dado el envío de diferente mensajería durante  este  periodo,  es  esencial mantener actualizada la información de contacto de cada  familia,  por lo cual:</a:t>
            </a:r>
          </a:p>
          <a:p>
            <a:pPr marL="25400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endParaRPr lang="es-ES" sz="1500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25400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lang="es-ES" sz="1500" i="0" u="none" strike="noStrike" cap="none" dirty="0">
                <a:solidFill>
                  <a:schemeClr val="lt1"/>
                </a:solidFill>
                <a:latin typeface="+mj-lt"/>
                <a:ea typeface="Verdana"/>
                <a:cs typeface="Verdana"/>
                <a:sym typeface="Verdana"/>
              </a:rPr>
              <a:t>Cada  apoderado  debe  informar oportunamente a su establecimiento sobre el cambio de información.</a:t>
            </a:r>
          </a:p>
          <a:p>
            <a:pPr marL="25400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endParaRPr lang="es-ES" sz="1500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25400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lang="es-ES" sz="1500" i="0" u="none" strike="noStrike" cap="none" dirty="0">
                <a:solidFill>
                  <a:schemeClr val="lt1"/>
                </a:solidFill>
                <a:latin typeface="+mj-lt"/>
                <a:ea typeface="Verdana"/>
                <a:cs typeface="Verdana"/>
                <a:sym typeface="Verdana"/>
              </a:rPr>
              <a:t>Cada establecimiento debe actualizar  esta información en SIGE.</a:t>
            </a:r>
          </a:p>
          <a:p>
            <a:pPr marL="25400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endParaRPr lang="es-ES" sz="15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endParaRPr lang="es-ES" sz="15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endParaRPr lang="es-ES" sz="15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endParaRPr sz="15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152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p29"/>
          <p:cNvSpPr txBox="1"/>
          <p:nvPr/>
        </p:nvSpPr>
        <p:spPr>
          <a:xfrm>
            <a:off x="628649" y="789669"/>
            <a:ext cx="7886700" cy="48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ES" sz="2100" b="1" i="0" u="none" strike="noStrike" cap="none" dirty="0">
                <a:solidFill>
                  <a:schemeClr val="lt1"/>
                </a:solidFill>
                <a:latin typeface="+mj-lt"/>
                <a:ea typeface="Verdana"/>
                <a:cs typeface="Verdana"/>
                <a:sym typeface="Verdana"/>
              </a:rPr>
              <a:t>POR ELLO, ES IMPORTANTE MANTENER ACTUALIZADO DATOS DE CONTACTO DE CADA FAMILIA</a:t>
            </a:r>
            <a:endParaRPr lang="es-ES" sz="1100" b="0" i="0" u="none" strike="noStrike" cap="none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3" name="object 11" descr="Interfaz de usuario gráfica, Aplicación  El contenido generado por IA puede ser incorrecto., Imagen">
            <a:extLst>
              <a:ext uri="{FF2B5EF4-FFF2-40B4-BE49-F238E27FC236}">
                <a16:creationId xmlns:a16="http://schemas.microsoft.com/office/drawing/2014/main" id="{8E3AAB00-32E3-5539-0AEB-88646534D9E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65061" y="1278233"/>
            <a:ext cx="3050281" cy="31354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0" title="Fondo PPT-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0"/>
          <p:cNvSpPr txBox="1"/>
          <p:nvPr/>
        </p:nvSpPr>
        <p:spPr>
          <a:xfrm>
            <a:off x="628649" y="752416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i="0" u="none" strike="noStrike" cap="none" dirty="0">
                <a:solidFill>
                  <a:schemeClr val="lt1"/>
                </a:solidFill>
                <a:latin typeface="+mj-lt"/>
                <a:ea typeface="Verdana"/>
                <a:cs typeface="Verdana"/>
                <a:sym typeface="Verdana"/>
              </a:rPr>
              <a:t>FECHAS CLAVE DEL PROCESO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C234DF89-8A13-CF07-DA93-241388E3E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361435"/>
              </p:ext>
            </p:extLst>
          </p:nvPr>
        </p:nvGraphicFramePr>
        <p:xfrm>
          <a:off x="1347730" y="1288896"/>
          <a:ext cx="6096000" cy="307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51535685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26405231"/>
                    </a:ext>
                  </a:extLst>
                </a:gridCol>
              </a:tblGrid>
              <a:tr h="501280">
                <a:tc>
                  <a:txBody>
                    <a:bodyPr/>
                    <a:lstStyle/>
                    <a:p>
                      <a:r>
                        <a:rPr lang="es-ES" dirty="0"/>
                        <a:t>                     FECHAS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               EVENTO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684396"/>
                  </a:ext>
                </a:extLst>
              </a:tr>
              <a:tr h="501280">
                <a:tc>
                  <a:txBody>
                    <a:bodyPr/>
                    <a:lstStyle/>
                    <a:p>
                      <a:r>
                        <a:rPr lang="pt-BR" dirty="0"/>
                        <a:t>04 – 27 de agosto de 2026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Período Principal de postulación.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498806"/>
                  </a:ext>
                </a:extLst>
              </a:tr>
              <a:tr h="501280">
                <a:tc>
                  <a:txBody>
                    <a:bodyPr/>
                    <a:lstStyle/>
                    <a:p>
                      <a:r>
                        <a:rPr lang="es-ES" dirty="0"/>
                        <a:t>15 – 21 de octubre de 2026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Publicación de resultados (principal).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737487"/>
                  </a:ext>
                </a:extLst>
              </a:tr>
              <a:tr h="501280">
                <a:tc>
                  <a:txBody>
                    <a:bodyPr/>
                    <a:lstStyle/>
                    <a:p>
                      <a:r>
                        <a:rPr lang="es-ES" dirty="0"/>
                        <a:t>28– 29 de octubre de 2026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Resultados listas de espera.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814231"/>
                  </a:ext>
                </a:extLst>
              </a:tr>
              <a:tr h="501280">
                <a:tc>
                  <a:txBody>
                    <a:bodyPr/>
                    <a:lstStyle/>
                    <a:p>
                      <a:r>
                        <a:rPr lang="es-CL" dirty="0"/>
                        <a:t>10 – 17 de noviembre de 2026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Período Complementario de postulación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004504"/>
                  </a:ext>
                </a:extLst>
              </a:tr>
              <a:tr h="501280">
                <a:tc>
                  <a:txBody>
                    <a:bodyPr/>
                    <a:lstStyle/>
                    <a:p>
                      <a:r>
                        <a:rPr lang="es-ES" dirty="0"/>
                        <a:t>09 – 22 de diciembre de 2026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Matrícula en colegios asignados.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5706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8AB249B-A5FE-88DA-107C-073F1E78E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2" y="0"/>
            <a:ext cx="81425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6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334C25CF-23A4-C635-7A94-0276C6CCA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9" title="Fondo PPT-3.png">
            <a:extLst>
              <a:ext uri="{FF2B5EF4-FFF2-40B4-BE49-F238E27FC236}">
                <a16:creationId xmlns:a16="http://schemas.microsoft.com/office/drawing/2014/main" id="{32B75E7F-03AC-7033-3142-E45AFA6580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C73D5B-8B02-77E0-533E-3D9EDCAC2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82" y="470971"/>
            <a:ext cx="7557571" cy="41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4498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541</Words>
  <Application>Microsoft Office PowerPoint</Application>
  <PresentationFormat>Presentación en pantalla (16:9)</PresentationFormat>
  <Paragraphs>67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Verdana</vt:lpstr>
      <vt:lpstr>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Alejandro Rosales Gomez</dc:creator>
  <cp:lastModifiedBy>Jorge Mario Galaz Zurita</cp:lastModifiedBy>
  <cp:revision>6</cp:revision>
  <dcterms:modified xsi:type="dcterms:W3CDTF">2026-07-15T17:45:42Z</dcterms:modified>
</cp:coreProperties>
</file>